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7" r:id="rId4"/>
    <p:sldId id="258" r:id="rId5"/>
    <p:sldId id="288" r:id="rId6"/>
    <p:sldId id="289" r:id="rId7"/>
    <p:sldId id="290" r:id="rId8"/>
    <p:sldId id="259" r:id="rId9"/>
    <p:sldId id="260" r:id="rId10"/>
    <p:sldId id="261" r:id="rId11"/>
    <p:sldId id="273" r:id="rId12"/>
    <p:sldId id="274" r:id="rId13"/>
    <p:sldId id="275" r:id="rId14"/>
    <p:sldId id="28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71" r:id="rId24"/>
    <p:sldId id="272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MUKHA SAI PRAKASH" initials="SP" lastIdx="1" clrIdx="0">
    <p:extLst>
      <p:ext uri="{19B8F6BF-5375-455C-9EA6-DF929625EA0E}">
        <p15:presenceInfo xmlns:p15="http://schemas.microsoft.com/office/powerpoint/2012/main" userId="6323009b331a06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2T18:06:07.63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98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3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258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326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563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12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241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47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44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76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22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23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0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0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0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hyperlink" Target="https://rutgers.instructure.com/courses/37227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hyperlink" Target="https://rutgers.instructure.com/courses/37227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Does DRUG A reduce fasting sugar?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>
                <a:hlinkClick r:id="rId4"/>
              </a:rPr>
              <a:t>BINF5210E001</a:t>
            </a:r>
            <a:endParaRPr lang="en-US" dirty="0"/>
          </a:p>
          <a:p>
            <a:r>
              <a:rPr lang="en-US" dirty="0"/>
              <a:t> Project</a:t>
            </a:r>
          </a:p>
          <a:p>
            <a:r>
              <a:rPr dirty="0"/>
              <a:t>Prepared by: </a:t>
            </a:r>
            <a:r>
              <a:rPr dirty="0" err="1"/>
              <a:t>Shanmukha</a:t>
            </a:r>
            <a:r>
              <a:rPr dirty="0"/>
              <a:t> Sai Prakash</a:t>
            </a:r>
            <a:r>
              <a:rPr lang="en-US" dirty="0"/>
              <a:t> </a:t>
            </a:r>
            <a:r>
              <a:rPr lang="en-US" dirty="0" err="1"/>
              <a:t>Jeelakarra</a:t>
            </a:r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78E2D8-979B-E399-FC47-232193DCD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89"/>
    </mc:Choice>
    <mc:Fallback>
      <p:transition spd="slow" advTm="30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/* Merge, sample (SRS), run ANOVA &amp; GLM */</a:t>
            </a:r>
          </a:p>
          <a:p>
            <a:r>
              <a:rPr dirty="0"/>
              <a:t>Proc </a:t>
            </a:r>
            <a:r>
              <a:rPr dirty="0" err="1"/>
              <a:t>surveyselect</a:t>
            </a:r>
            <a:r>
              <a:rPr dirty="0"/>
              <a:t> Data</a:t>
            </a:r>
            <a:r>
              <a:rPr lang="en-US" dirty="0"/>
              <a:t>=</a:t>
            </a:r>
            <a:r>
              <a:rPr dirty="0"/>
              <a:t>Merged Method=SRS </a:t>
            </a:r>
            <a:r>
              <a:rPr dirty="0" err="1"/>
              <a:t>Sampsize</a:t>
            </a:r>
            <a:r>
              <a:rPr dirty="0"/>
              <a:t>=1000 Out=</a:t>
            </a:r>
            <a:r>
              <a:rPr dirty="0" err="1"/>
              <a:t>Sampled_Data</a:t>
            </a:r>
            <a:r>
              <a:rPr dirty="0"/>
              <a:t>; run;</a:t>
            </a:r>
          </a:p>
          <a:p>
            <a:r>
              <a:rPr dirty="0"/>
              <a:t>Proc means Data=</a:t>
            </a:r>
            <a:r>
              <a:rPr dirty="0" err="1"/>
              <a:t>Sampled_Data</a:t>
            </a:r>
            <a:r>
              <a:rPr dirty="0"/>
              <a:t> n mean std min max; class Group; var </a:t>
            </a:r>
            <a:r>
              <a:rPr dirty="0" err="1"/>
              <a:t>Test_Score</a:t>
            </a:r>
            <a:r>
              <a:rPr dirty="0"/>
              <a:t>; run;</a:t>
            </a:r>
          </a:p>
          <a:p>
            <a:r>
              <a:rPr dirty="0"/>
              <a:t>Proc univariate Data=</a:t>
            </a:r>
            <a:r>
              <a:rPr dirty="0" err="1"/>
              <a:t>Sampled_Data</a:t>
            </a:r>
            <a:r>
              <a:rPr dirty="0"/>
              <a:t> normal; var </a:t>
            </a:r>
            <a:r>
              <a:rPr dirty="0" err="1"/>
              <a:t>Test_Score</a:t>
            </a:r>
            <a:r>
              <a:rPr dirty="0"/>
              <a:t>; run;</a:t>
            </a:r>
            <a:endParaRPr lang="en-US" dirty="0"/>
          </a:p>
          <a:p>
            <a:r>
              <a:rPr lang="en-US" dirty="0"/>
              <a:t>Proc Anova Data = </a:t>
            </a:r>
            <a:r>
              <a:rPr lang="en-US" dirty="0" err="1"/>
              <a:t>Analysis_Data</a:t>
            </a:r>
            <a:r>
              <a:rPr lang="en-US" dirty="0"/>
              <a:t>; class group; model </a:t>
            </a:r>
            <a:r>
              <a:rPr lang="en-US" dirty="0" err="1"/>
              <a:t>test_score</a:t>
            </a:r>
            <a:r>
              <a:rPr lang="en-US" dirty="0"/>
              <a:t> = group; means group / </a:t>
            </a:r>
            <a:r>
              <a:rPr lang="en-US" dirty="0" err="1"/>
              <a:t>tukey</a:t>
            </a:r>
            <a:r>
              <a:rPr lang="en-US" dirty="0"/>
              <a:t>; run;</a:t>
            </a:r>
            <a:endParaRPr dirty="0"/>
          </a:p>
          <a:p>
            <a:r>
              <a:rPr dirty="0"/>
              <a:t>Proc </a:t>
            </a:r>
            <a:r>
              <a:rPr dirty="0" err="1"/>
              <a:t>glm</a:t>
            </a:r>
            <a:r>
              <a:rPr dirty="0"/>
              <a:t> Data=</a:t>
            </a:r>
            <a:r>
              <a:rPr dirty="0" err="1"/>
              <a:t>Analysis_Data</a:t>
            </a:r>
            <a:r>
              <a:rPr dirty="0"/>
              <a:t>; class group; model </a:t>
            </a:r>
            <a:r>
              <a:rPr dirty="0" err="1"/>
              <a:t>Test_Score</a:t>
            </a:r>
            <a:r>
              <a:rPr dirty="0"/>
              <a:t> = group; means group / </a:t>
            </a:r>
            <a:r>
              <a:rPr dirty="0" err="1"/>
              <a:t>hovtest</a:t>
            </a:r>
            <a:r>
              <a:rPr dirty="0"/>
              <a:t>=</a:t>
            </a:r>
            <a:r>
              <a:rPr dirty="0" err="1"/>
              <a:t>levene</a:t>
            </a:r>
            <a:r>
              <a:rPr dirty="0"/>
              <a:t>; run;</a:t>
            </a:r>
            <a:endParaRPr lang="en-US" dirty="0"/>
          </a:p>
          <a:p>
            <a:endParaRPr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26CD495-3F94-FD6E-9E4A-131330771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2"/>
    </mc:Choice>
    <mc:Fallback>
      <p:transition spd="slow" advTm="2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BDD4-AC5F-A688-A1D4-0F7E5E9B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Descriptive Statistics (PROC MEANS)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56E6E-45E3-DE54-444B-C2B5B2513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6866" y="2422689"/>
            <a:ext cx="6798734" cy="23567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76AB1-DDFB-B926-2BC2-43A4E1957DFC}"/>
              </a:ext>
            </a:extLst>
          </p:cNvPr>
          <p:cNvSpPr txBox="1"/>
          <p:nvPr/>
        </p:nvSpPr>
        <p:spPr>
          <a:xfrm>
            <a:off x="1176866" y="4779389"/>
            <a:ext cx="6798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Interpretation: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Means of all three groups are </a:t>
            </a:r>
            <a:r>
              <a:rPr lang="en-US" b="1" dirty="0"/>
              <a:t>very close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 deviations are large, indicating </a:t>
            </a:r>
            <a:r>
              <a:rPr lang="en-US" b="1" dirty="0"/>
              <a:t>high variability</a:t>
            </a:r>
            <a:r>
              <a:rPr lang="en-US" dirty="0"/>
              <a:t> in test scores.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Nothing in this table suggests strong group differences.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6A3E10-1C12-E1B3-41C0-20F83AA1E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9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22"/>
    </mc:Choice>
    <mc:Fallback>
      <p:transition spd="slow" advTm="3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53F1-0E3B-3A65-3B53-EB33AEFF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 FREQ (Site x Group Table)</a:t>
            </a:r>
            <a:br>
              <a:rPr lang="en-US" dirty="0"/>
            </a:br>
            <a:r>
              <a:rPr lang="en-US" dirty="0"/>
              <a:t>Sample Distribution Across Sites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F841F8-021E-75FD-CE14-A3F981F46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63851" y="2666231"/>
            <a:ext cx="2969443" cy="30939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3AA0EC-3C1D-5426-43F0-C22557B2375C}"/>
              </a:ext>
            </a:extLst>
          </p:cNvPr>
          <p:cNvSpPr txBox="1"/>
          <p:nvPr/>
        </p:nvSpPr>
        <p:spPr>
          <a:xfrm>
            <a:off x="1176866" y="2366565"/>
            <a:ext cx="41869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Site 1 has the most participants (449), Site 3 the least (199).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site includes all 3 treatment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distribution is </a:t>
            </a:r>
            <a:r>
              <a:rPr lang="en-US" b="1" dirty="0"/>
              <a:t>reasonably balanced</a:t>
            </a:r>
            <a:r>
              <a:rPr lang="en-US" dirty="0"/>
              <a:t> but not identical.</a:t>
            </a:r>
          </a:p>
          <a:p>
            <a:pPr>
              <a:buNone/>
            </a:pPr>
            <a:r>
              <a:rPr lang="en-US" b="1" dirty="0"/>
              <a:t>Interpretation:</a:t>
            </a:r>
          </a:p>
          <a:p>
            <a:pPr>
              <a:buNone/>
            </a:pPr>
            <a:r>
              <a:rPr lang="en-US" dirty="0"/>
              <a:t>This suggests: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study design allocated patients across sites adequately.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site appears empty for any treatment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Supports later use of </a:t>
            </a:r>
            <a:r>
              <a:rPr lang="en-US" b="1" dirty="0"/>
              <a:t>Two-Way ANOVA (GLM)</a:t>
            </a:r>
            <a:r>
              <a:rPr lang="en-US" dirty="0"/>
              <a:t> with Site included as a factor.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301A81-28B3-223E-FC9F-8D11962EC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25"/>
    </mc:Choice>
    <mc:Fallback>
      <p:transition spd="slow" advTm="30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7E22-9BAB-7F2F-B42E-0B32461E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 UNIVARIATE - Normality Distribution Check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E4557-2A98-D45B-9B70-A5E437852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3766" y="2497788"/>
            <a:ext cx="3233394" cy="3444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457FF-63F5-5CAB-3CCA-12E439FC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841" y="2497788"/>
            <a:ext cx="3233394" cy="344487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729F78-21F0-64C3-246A-06E9954CA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6"/>
    </mc:Choice>
    <mc:Fallback>
      <p:transition spd="slow" advTm="2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88D8-92FE-A1FD-4CB1-1B562FB6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 UNIVARIATE - Normality Distribution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E3DE-2C02-7D19-1838-20D17B41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b="1" dirty="0"/>
              <a:t>Key 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Shapiro-Wilk W = 0.6007, p &lt; 0.0001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KS, </a:t>
            </a:r>
            <a:r>
              <a:rPr lang="en-US" b="1" dirty="0" err="1"/>
              <a:t>CvM</a:t>
            </a:r>
            <a:r>
              <a:rPr lang="en-US" b="1" dirty="0"/>
              <a:t>, AD</a:t>
            </a:r>
            <a:r>
              <a:rPr lang="en-US" dirty="0"/>
              <a:t> also p &lt; 0.01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Conclusion: distribution is NOT normal</a:t>
            </a:r>
            <a:endParaRPr lang="en-US" dirty="0"/>
          </a:p>
          <a:p>
            <a:pPr>
              <a:buNone/>
            </a:pPr>
            <a:r>
              <a:rPr lang="en-US" b="1" dirty="0"/>
              <a:t>But we are allowed to assume normality</a:t>
            </a:r>
            <a:r>
              <a:rPr lang="en-US" dirty="0"/>
              <a:t> to proceed with ANOVA/GLM.</a:t>
            </a:r>
          </a:p>
          <a:p>
            <a:pPr>
              <a:buNone/>
            </a:pPr>
            <a:r>
              <a:rPr lang="en-US" b="1" dirty="0"/>
              <a:t>Other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= 101.78</a:t>
            </a:r>
            <a:r>
              <a:rPr lang="en-US" dirty="0"/>
              <a:t>, </a:t>
            </a:r>
            <a:r>
              <a:rPr lang="en-US" b="1" dirty="0"/>
              <a:t>Median = 74.93</a:t>
            </a:r>
            <a:r>
              <a:rPr lang="en-US" dirty="0"/>
              <a:t> (skewed right)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Skewness = 5.53</a:t>
            </a:r>
            <a:r>
              <a:rPr lang="en-US" dirty="0"/>
              <a:t>, </a:t>
            </a:r>
            <a:r>
              <a:rPr lang="en-US" b="1" dirty="0"/>
              <a:t>Kurtosis = 62.39</a:t>
            </a:r>
            <a:r>
              <a:rPr lang="en-US" dirty="0"/>
              <a:t> indicates strong right tail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Extreme max = </a:t>
            </a:r>
            <a:r>
              <a:rPr lang="en-US" b="1" dirty="0"/>
              <a:t>1521</a:t>
            </a:r>
            <a:r>
              <a:rPr lang="en-US" dirty="0"/>
              <a:t>, min = </a:t>
            </a:r>
            <a:r>
              <a:rPr lang="en-US" b="1" dirty="0"/>
              <a:t>23</a:t>
            </a:r>
            <a:endParaRPr lang="en-US" dirty="0"/>
          </a:p>
          <a:p>
            <a:pPr>
              <a:buNone/>
            </a:pPr>
            <a:r>
              <a:rPr lang="en-US" b="1" dirty="0"/>
              <a:t>Interpretation:</a:t>
            </a:r>
          </a:p>
          <a:p>
            <a:pPr>
              <a:buNone/>
            </a:pPr>
            <a:r>
              <a:rPr lang="en-US" dirty="0"/>
              <a:t>The variable is heavily skewed, but due to the instructions, we proceeded with ANOVA, assuming normality.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813733-D568-AB02-63FD-2DDFF269F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6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67"/>
    </mc:Choice>
    <mc:Fallback>
      <p:transition spd="slow" advTm="34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B038-0BE7-F873-1FFA-E7954F5F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Inferential statistics: </a:t>
            </a:r>
            <a:r>
              <a:rPr lang="en-US" sz="3200" dirty="0"/>
              <a:t>One-Way ANOVA (PROC ANOVA)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D8AC3-39CC-B92E-FA2B-B580EEA2B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6725" y="3331336"/>
            <a:ext cx="2471307" cy="20706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787BF-D20D-103F-6B39-4DA0FE525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808" y="2568170"/>
            <a:ext cx="5068467" cy="35969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D3C0D9-6659-01FF-4937-1DF5B3001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7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78"/>
    </mc:Choice>
    <mc:Fallback>
      <p:transition spd="slow" advTm="36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AC2F-6AF7-228E-D83E-43EFE02C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One-Way ANOVA (PROC ANOVA)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F2BC-3381-46E7-C418-BF5DCE5A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Interpretation: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 = 0.789</a:t>
            </a:r>
            <a:r>
              <a:rPr lang="en-US" dirty="0"/>
              <a:t> → Not significant.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explains </a:t>
            </a:r>
            <a:r>
              <a:rPr lang="en-US" b="1" dirty="0"/>
              <a:t>0.05%</a:t>
            </a:r>
            <a:r>
              <a:rPr lang="en-US" dirty="0"/>
              <a:t> of the variation (essentially 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Conclusion:</a:t>
            </a:r>
            <a:br>
              <a:rPr lang="en-US" dirty="0"/>
            </a:br>
            <a:r>
              <a:rPr lang="en-US" b="1" dirty="0"/>
              <a:t>No statistically significant difference</a:t>
            </a:r>
            <a:r>
              <a:rPr lang="en-US" dirty="0"/>
              <a:t> in </a:t>
            </a:r>
            <a:r>
              <a:rPr lang="en-US" dirty="0" err="1"/>
              <a:t>Test_Score</a:t>
            </a:r>
            <a:r>
              <a:rPr lang="en-US" dirty="0"/>
              <a:t> between High, Low, and Placebo groups.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4E2583E-A4CC-ED61-A23F-715959D75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1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7"/>
    </mc:Choice>
    <mc:Fallback>
      <p:transition spd="slow" advTm="10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F213-D32F-F422-8429-75169345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 GLM (Two-Way Model: Group, Site, Interaction)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3AFBC5-6781-3C5D-5198-5D739413E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3366" y="2594483"/>
            <a:ext cx="4937268" cy="344487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964C878-8201-3559-2C23-80ADDD7C8F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09"/>
    </mc:Choice>
    <mc:Fallback>
      <p:transition spd="slow" advTm="21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4EEC-FBFB-28B0-B4CB-BC334B6C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 GLM (Two-Way Model: Group, Site, Interaction)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4E439-C0E0-C715-1EE4-CE4A57CA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80284" y="2497788"/>
            <a:ext cx="6383431" cy="344487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E09028-95EB-EBFA-3582-0275F0F1C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2"/>
    </mc:Choice>
    <mc:Fallback>
      <p:transition spd="slow" advTm="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0438-2928-4ADC-E1FB-A5309A37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 GLM (Two-Way Model: Group, Site, Interaction)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7F53-3272-634D-C2D5-A1DEC5D8F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Interpretation:</a:t>
            </a:r>
          </a:p>
          <a:p>
            <a:r>
              <a:rPr lang="en-US" dirty="0"/>
              <a:t>Group p = 0.646 That means Not significant</a:t>
            </a:r>
          </a:p>
          <a:p>
            <a:r>
              <a:rPr lang="en-US" dirty="0"/>
              <a:t>Site p = 0.674 That means Not significant</a:t>
            </a:r>
          </a:p>
          <a:p>
            <a:r>
              <a:rPr lang="en-US" dirty="0"/>
              <a:t>Interaction p = 0.151 That means Not significant</a:t>
            </a:r>
          </a:p>
          <a:p>
            <a:pPr marL="0" indent="0">
              <a:buNone/>
            </a:pPr>
            <a:r>
              <a:rPr lang="en-US" b="1" dirty="0"/>
              <a:t>Meaning:</a:t>
            </a:r>
          </a:p>
          <a:p>
            <a:r>
              <a:rPr lang="en-US" dirty="0"/>
              <a:t>No treatment difference across sites.</a:t>
            </a:r>
          </a:p>
          <a:p>
            <a:r>
              <a:rPr lang="en-US" dirty="0"/>
              <a:t>No site-level differences in test scores.</a:t>
            </a:r>
          </a:p>
          <a:p>
            <a:r>
              <a:rPr lang="en-US" dirty="0"/>
              <a:t>No interaction (i.e., drug does NOT work differently across sites).</a:t>
            </a:r>
          </a:p>
          <a:p>
            <a:r>
              <a:rPr lang="en-US" dirty="0"/>
              <a:t> The two-way ANOVA confirms the earlier one-way ANOVA.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214C99-DFA9-6258-94E9-8DB5A0CFA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6"/>
    </mc:Choice>
    <mc:Fallback>
      <p:transition spd="slow" advTm="23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Study Design &amp;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study was conducted to evaluate whether </a:t>
            </a:r>
            <a:r>
              <a:rPr lang="en-US" b="1" dirty="0"/>
              <a:t>DRUG A</a:t>
            </a:r>
            <a:r>
              <a:rPr lang="en-US" dirty="0"/>
              <a:t> lowers fasting sugar levels after 10 weeks.</a:t>
            </a:r>
          </a:p>
          <a:p>
            <a:r>
              <a:rPr dirty="0"/>
              <a:t>3400 patients randomized to three groups: </a:t>
            </a:r>
            <a:r>
              <a:rPr dirty="0" err="1"/>
              <a:t>Low_Drug_A</a:t>
            </a:r>
            <a:r>
              <a:rPr dirty="0"/>
              <a:t>, </a:t>
            </a:r>
            <a:r>
              <a:rPr dirty="0" err="1"/>
              <a:t>High_Drug_A</a:t>
            </a:r>
            <a:r>
              <a:rPr dirty="0"/>
              <a:t>, Placebo</a:t>
            </a:r>
          </a:p>
          <a:p>
            <a:r>
              <a:rPr dirty="0"/>
              <a:t>Measurements: fasting sugar level after 10 weeks</a:t>
            </a:r>
            <a:endParaRPr lang="en-US" dirty="0"/>
          </a:p>
          <a:p>
            <a:r>
              <a:rPr lang="en-US" dirty="0"/>
              <a:t>Patients were also spread across </a:t>
            </a:r>
            <a:r>
              <a:rPr lang="en-US" b="1" dirty="0"/>
              <a:t>three sites</a:t>
            </a:r>
            <a:r>
              <a:rPr lang="en-US" dirty="0"/>
              <a:t>: Site1, Site2, Site3</a:t>
            </a:r>
            <a:endParaRPr dirty="0"/>
          </a:p>
          <a:p>
            <a:r>
              <a:rPr dirty="0"/>
              <a:t>Data split across two raw files: </a:t>
            </a:r>
            <a:r>
              <a:rPr dirty="0" err="1"/>
              <a:t>Initial_Study</a:t>
            </a:r>
            <a:r>
              <a:rPr dirty="0"/>
              <a:t> and </a:t>
            </a:r>
            <a:r>
              <a:rPr dirty="0" err="1"/>
              <a:t>Second_Study</a:t>
            </a:r>
            <a:endParaRPr dirty="0"/>
          </a:p>
          <a:p>
            <a:r>
              <a:rPr dirty="0"/>
              <a:t>Sampling: SRS, sample size = 1000 (no seed)</a:t>
            </a:r>
          </a:p>
          <a:p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5336CC-C3C0-C31F-B255-4AC8A1523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77"/>
    </mc:Choice>
    <mc:Fallback>
      <p:transition spd="slow" advTm="57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E7FE-3BD8-9E4B-11EC-7653FD54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SGPLOT - Histograms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1EE190-E257-DA10-9CED-44B25764B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2619" y="2490788"/>
            <a:ext cx="6617615" cy="3683769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66CD87-5B50-E38C-E9BB-D1C3C7108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1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49"/>
    </mc:Choice>
    <mc:Fallback>
      <p:transition spd="slow" advTm="17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CF23-F3ED-94B4-376F-8DF77EE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SGPLOT -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B0ADA-7806-E22E-F6B8-EC4B945B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Interpretation:</a:t>
            </a:r>
          </a:p>
          <a:p>
            <a:r>
              <a:rPr lang="en-US" dirty="0"/>
              <a:t>All three groups have heavily skewed distributions.</a:t>
            </a:r>
          </a:p>
          <a:p>
            <a:r>
              <a:rPr lang="en-US" dirty="0"/>
              <a:t>All groups show </a:t>
            </a:r>
            <a:r>
              <a:rPr lang="en-US" b="1" dirty="0"/>
              <a:t>overlapping shapes</a:t>
            </a:r>
            <a:r>
              <a:rPr lang="en-US" dirty="0"/>
              <a:t> that means visually confirms </a:t>
            </a:r>
            <a:r>
              <a:rPr lang="en-US" b="1" dirty="0"/>
              <a:t>no meaningful difference</a:t>
            </a:r>
            <a:r>
              <a:rPr lang="en-US" dirty="0"/>
              <a:t>.</a:t>
            </a:r>
          </a:p>
          <a:p>
            <a:r>
              <a:rPr lang="en-US" dirty="0"/>
              <a:t>Large variability and long right tails match UNIVARIATE findings.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3B8F02-1D86-4E23-F7BF-9830E5E91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0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4"/>
    </mc:Choice>
    <mc:Fallback>
      <p:transition spd="slow" advTm="4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D9AC-AA22-D8ED-1E63-6A8427BD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67D1-EAB4-DB50-F4B4-583C8A6D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Primary Finding:</a:t>
            </a:r>
          </a:p>
          <a:p>
            <a:r>
              <a:rPr lang="en-US" dirty="0"/>
              <a:t>There is </a:t>
            </a:r>
            <a:r>
              <a:rPr lang="en-US" b="1" dirty="0"/>
              <a:t>no evidence</a:t>
            </a:r>
            <a:r>
              <a:rPr lang="en-US" dirty="0"/>
              <a:t> that DRUG A (either low or high dose) reduces fasting sugar levels compared to Placebo.</a:t>
            </a:r>
          </a:p>
          <a:p>
            <a:pPr marL="0" indent="0">
              <a:buNone/>
            </a:pPr>
            <a:r>
              <a:rPr lang="en-US" b="1" dirty="0"/>
              <a:t>Evidence:</a:t>
            </a:r>
          </a:p>
          <a:p>
            <a:r>
              <a:rPr lang="en-US" dirty="0"/>
              <a:t>ANOVA p = </a:t>
            </a:r>
            <a:r>
              <a:rPr lang="en-US" b="1" dirty="0"/>
              <a:t>0.7889</a:t>
            </a:r>
            <a:endParaRPr lang="en-US" dirty="0"/>
          </a:p>
          <a:p>
            <a:r>
              <a:rPr lang="en-US" dirty="0"/>
              <a:t>GLM (Type III) p = </a:t>
            </a:r>
            <a:r>
              <a:rPr lang="en-US" b="1" dirty="0"/>
              <a:t>0.6463</a:t>
            </a:r>
            <a:endParaRPr lang="en-US" dirty="0"/>
          </a:p>
          <a:p>
            <a:r>
              <a:rPr lang="en-US" dirty="0"/>
              <a:t>Site effect also NS (p = 0.6744)</a:t>
            </a:r>
          </a:p>
          <a:p>
            <a:r>
              <a:rPr lang="en-US" dirty="0"/>
              <a:t>Interaction NS (p = 0.1514)</a:t>
            </a:r>
          </a:p>
          <a:p>
            <a:r>
              <a:rPr lang="en-US" dirty="0"/>
              <a:t>Means for all groups ~ 100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1E4C08-F0A8-83C1-D4D3-B9FEC23C0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39"/>
    </mc:Choice>
    <mc:Fallback>
      <p:transition spd="slow" advTm="39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1078E-581F-BB9D-380F-4E849EFC999A}"/>
              </a:ext>
            </a:extLst>
          </p:cNvPr>
          <p:cNvSpPr txBox="1"/>
          <p:nvPr/>
        </p:nvSpPr>
        <p:spPr>
          <a:xfrm>
            <a:off x="1176865" y="2692692"/>
            <a:ext cx="6713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study </a:t>
            </a:r>
            <a:r>
              <a:rPr lang="en-US" b="1" dirty="0"/>
              <a:t>does not support</a:t>
            </a:r>
            <a:r>
              <a:rPr lang="en-US" dirty="0"/>
              <a:t> the claim that DRUG A is effective in lowering fasting sugar levels.</a:t>
            </a:r>
            <a:br>
              <a:rPr lang="en-US" dirty="0"/>
            </a:br>
            <a:r>
              <a:rPr lang="en-US" dirty="0"/>
              <a:t>No statistical difference between High Drug A, Low Drug A, and Placebo groups.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BE14B6-7263-43FD-407F-C485C0B4F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8"/>
    </mc:Choice>
    <mc:Fallback>
      <p:transition spd="slow" advTm="1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dataset showed </a:t>
            </a:r>
            <a:r>
              <a:rPr lang="en-US" b="1" dirty="0"/>
              <a:t>severe skewness</a:t>
            </a:r>
            <a:r>
              <a:rPr lang="en-US" dirty="0"/>
              <a:t> and extreme outliers.</a:t>
            </a:r>
          </a:p>
          <a:p>
            <a:r>
              <a:rPr lang="en-US" dirty="0"/>
              <a:t>Normality assumptions were </a:t>
            </a:r>
            <a:r>
              <a:rPr lang="en-US" b="1" dirty="0"/>
              <a:t>forced</a:t>
            </a:r>
            <a:r>
              <a:rPr lang="en-US" dirty="0"/>
              <a:t> (as per instructor’s note).</a:t>
            </a:r>
          </a:p>
          <a:p>
            <a:r>
              <a:rPr lang="en-US" dirty="0"/>
              <a:t>Only 1000 records were sampled from 3400 (sampling variability).</a:t>
            </a:r>
          </a:p>
          <a:p>
            <a:r>
              <a:rPr lang="en-US" dirty="0"/>
              <a:t>Some records had </a:t>
            </a:r>
            <a:r>
              <a:rPr lang="en-US" b="1" dirty="0"/>
              <a:t>missing or n/a groups</a:t>
            </a:r>
            <a:r>
              <a:rPr lang="en-US" dirty="0"/>
              <a:t>, reducing sample size.</a:t>
            </a:r>
          </a:p>
          <a:p>
            <a:r>
              <a:rPr lang="en-US" dirty="0"/>
              <a:t>Other clinical factors (medications, comorbidities, diet) not included</a:t>
            </a:r>
            <a:r>
              <a:rPr dirty="0"/>
              <a:t>.</a:t>
            </a:r>
          </a:p>
          <a:p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2A3716-7637-8481-37CC-B2BECFD0C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33"/>
    </mc:Choice>
    <mc:Fallback>
      <p:transition spd="slow" advTm="39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D9B3-8F38-B378-A5D1-11442853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7B840A-9AA4-C604-E7EA-2B79C0DD92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7266" y="2891931"/>
            <a:ext cx="7541443" cy="19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Instructor: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Dr. Riddhi Vyas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Course: </a:t>
            </a:r>
            <a:r>
              <a:rPr lang="en-US" dirty="0">
                <a:hlinkClick r:id="rId4"/>
              </a:rPr>
              <a:t>BINF5210E001 HLTH DATA ANLYTICS W SAS</a:t>
            </a:r>
            <a:endParaRPr lang="en-US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Used: SAS 9.4, PowerPoint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- Thank you!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0FF489-B323-B1B5-34B7-1C6D555C0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0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80"/>
    </mc:Choice>
    <mc:Fallback>
      <p:transition spd="slow" advTm="17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BA71-0BB2-799B-BDBE-3C0CA325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8C30-6A1F-36A0-4FB1-CF8D79FD7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    Primary Objective</a:t>
            </a:r>
          </a:p>
          <a:p>
            <a:r>
              <a:rPr lang="en-US" dirty="0"/>
              <a:t>To determine whether there is a </a:t>
            </a:r>
            <a:r>
              <a:rPr lang="en-US" b="1" dirty="0"/>
              <a:t>significant difference</a:t>
            </a:r>
            <a:r>
              <a:rPr lang="en-US" dirty="0"/>
              <a:t> in fasting sugar levels (</a:t>
            </a:r>
            <a:r>
              <a:rPr lang="en-US" dirty="0" err="1"/>
              <a:t>Test_Score</a:t>
            </a:r>
            <a:r>
              <a:rPr lang="en-US" dirty="0"/>
              <a:t>) among the three treatment groups.</a:t>
            </a:r>
          </a:p>
          <a:p>
            <a:pPr marL="0" indent="0">
              <a:buNone/>
            </a:pPr>
            <a:r>
              <a:rPr lang="en-US" b="1" dirty="0"/>
              <a:t>    Secondary Objectives</a:t>
            </a:r>
          </a:p>
          <a:p>
            <a:r>
              <a:rPr lang="en-US" dirty="0"/>
              <a:t>Examine whether the </a:t>
            </a:r>
            <a:r>
              <a:rPr lang="en-US" b="1" dirty="0"/>
              <a:t>site</a:t>
            </a:r>
            <a:r>
              <a:rPr lang="en-US" dirty="0"/>
              <a:t> influences the outcomes.</a:t>
            </a:r>
          </a:p>
          <a:p>
            <a:r>
              <a:rPr lang="en-US" dirty="0"/>
              <a:t>Check whether </a:t>
            </a:r>
            <a:r>
              <a:rPr lang="en-US" b="1" dirty="0"/>
              <a:t>Group x Site interaction</a:t>
            </a:r>
            <a:r>
              <a:rPr lang="en-US" dirty="0"/>
              <a:t> exists.</a:t>
            </a:r>
          </a:p>
          <a:p>
            <a:r>
              <a:rPr lang="en-US" dirty="0"/>
              <a:t>Perform both </a:t>
            </a:r>
            <a:r>
              <a:rPr lang="en-US" b="1" dirty="0"/>
              <a:t>descriptive</a:t>
            </a:r>
            <a:r>
              <a:rPr lang="en-US" dirty="0"/>
              <a:t> and </a:t>
            </a:r>
            <a:r>
              <a:rPr lang="en-US" b="1" dirty="0"/>
              <a:t>inferential</a:t>
            </a:r>
            <a:r>
              <a:rPr lang="en-US" dirty="0"/>
              <a:t> statistical analyses using SAS.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CF0A67-39C6-69B0-9518-C74BFDD49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2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90"/>
    </mc:Choice>
    <mc:Fallback>
      <p:transition spd="slow" advTm="31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Variables (and datatypes)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 err="1"/>
              <a:t>Initial_Study</a:t>
            </a:r>
            <a:r>
              <a:rPr dirty="0"/>
              <a:t>:</a:t>
            </a:r>
          </a:p>
          <a:p>
            <a:r>
              <a:rPr dirty="0"/>
              <a:t> </a:t>
            </a:r>
            <a:r>
              <a:rPr dirty="0" err="1"/>
              <a:t>PatientID</a:t>
            </a:r>
            <a:r>
              <a:rPr dirty="0"/>
              <a:t> (numeric)</a:t>
            </a:r>
          </a:p>
          <a:p>
            <a:r>
              <a:rPr dirty="0"/>
              <a:t>Age (numeric)</a:t>
            </a:r>
          </a:p>
          <a:p>
            <a:r>
              <a:rPr dirty="0"/>
              <a:t>State (char)</a:t>
            </a:r>
          </a:p>
          <a:p>
            <a:r>
              <a:rPr dirty="0" err="1"/>
              <a:t>Length</a:t>
            </a:r>
            <a:r>
              <a:rPr lang="en-US" dirty="0" err="1"/>
              <a:t>_</a:t>
            </a:r>
            <a:r>
              <a:rPr dirty="0" err="1"/>
              <a:t>of</a:t>
            </a:r>
            <a:r>
              <a:rPr lang="en-US" dirty="0" err="1"/>
              <a:t>_</a:t>
            </a:r>
            <a:r>
              <a:rPr dirty="0" err="1"/>
              <a:t>Stay</a:t>
            </a:r>
            <a:r>
              <a:rPr dirty="0"/>
              <a:t> (numeric)</a:t>
            </a:r>
          </a:p>
          <a:p>
            <a:r>
              <a:rPr dirty="0" err="1"/>
              <a:t>Total</a:t>
            </a:r>
            <a:r>
              <a:rPr lang="en-US" dirty="0" err="1"/>
              <a:t>_</a:t>
            </a:r>
            <a:r>
              <a:rPr dirty="0" err="1"/>
              <a:t>Charge</a:t>
            </a:r>
            <a:r>
              <a:rPr dirty="0"/>
              <a:t> (numeric</a:t>
            </a:r>
            <a:r>
              <a:rPr lang="en-US" dirty="0"/>
              <a:t>)</a:t>
            </a:r>
            <a:endParaRPr dirty="0"/>
          </a:p>
          <a:p>
            <a:endParaRPr dirty="0"/>
          </a:p>
          <a:p>
            <a:pPr marL="0" indent="0">
              <a:buNone/>
            </a:pPr>
            <a:r>
              <a:rPr dirty="0" err="1"/>
              <a:t>Second_Study</a:t>
            </a:r>
            <a:r>
              <a:rPr dirty="0"/>
              <a:t>:</a:t>
            </a:r>
          </a:p>
          <a:p>
            <a:r>
              <a:rPr dirty="0" err="1"/>
              <a:t>PatientID</a:t>
            </a:r>
            <a:r>
              <a:rPr dirty="0"/>
              <a:t> (numeric)</a:t>
            </a:r>
          </a:p>
          <a:p>
            <a:r>
              <a:rPr dirty="0"/>
              <a:t>Site (char)</a:t>
            </a:r>
          </a:p>
          <a:p>
            <a:r>
              <a:rPr dirty="0"/>
              <a:t>Group (char) </a:t>
            </a:r>
            <a:r>
              <a:rPr lang="en-US" dirty="0"/>
              <a:t>- </a:t>
            </a:r>
            <a:r>
              <a:rPr dirty="0" err="1"/>
              <a:t>Low_Drug_A</a:t>
            </a:r>
            <a:r>
              <a:rPr dirty="0"/>
              <a:t> </a:t>
            </a:r>
            <a:r>
              <a:rPr lang="en-US" dirty="0"/>
              <a:t>/ </a:t>
            </a:r>
            <a:r>
              <a:rPr dirty="0" err="1"/>
              <a:t>High_Drug_A</a:t>
            </a:r>
            <a:r>
              <a:rPr dirty="0"/>
              <a:t> / Placebo</a:t>
            </a:r>
          </a:p>
          <a:p>
            <a:r>
              <a:rPr dirty="0" err="1"/>
              <a:t>Test</a:t>
            </a:r>
            <a:r>
              <a:rPr lang="en-US" dirty="0" err="1"/>
              <a:t>_</a:t>
            </a:r>
            <a:r>
              <a:rPr dirty="0" err="1"/>
              <a:t>Score</a:t>
            </a:r>
            <a:r>
              <a:rPr dirty="0"/>
              <a:t> (numeric) </a:t>
            </a:r>
            <a:r>
              <a:rPr lang="en-US" dirty="0"/>
              <a:t>-</a:t>
            </a:r>
            <a:r>
              <a:rPr dirty="0"/>
              <a:t> fasting sugar (post 10 weeks)</a:t>
            </a:r>
          </a:p>
          <a:p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0C0BC6-02A1-2468-54EB-AF976FF726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27"/>
    </mc:Choice>
    <mc:Fallback>
      <p:transition spd="slow" advTm="29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C323-6D6E-D160-5E55-D1E48E09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0917-F726-28A7-4EA0-6A746881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Step 1: Sorting and Merging Raw Files</a:t>
            </a:r>
          </a:p>
          <a:p>
            <a:r>
              <a:rPr lang="en-US" sz="1600" dirty="0"/>
              <a:t>Sorted and Merged Initial_Study_Project1 and Second_Study_Project1 using </a:t>
            </a:r>
            <a:r>
              <a:rPr lang="en-US" sz="1600" b="1" dirty="0" err="1"/>
              <a:t>PatientID</a:t>
            </a:r>
            <a:r>
              <a:rPr lang="en-US" sz="1600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1084C-8862-84F1-89E8-177F1AC3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063" y="3478638"/>
            <a:ext cx="6149873" cy="24640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137111-AC35-03A6-4C02-C35673D93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2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8"/>
    </mc:Choice>
    <mc:Fallback>
      <p:transition spd="slow" advTm="20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2D723-2EBC-A49F-21F6-C2EDA982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6E76-454E-856A-CD6B-B687ADCC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E8677-18CD-4685-D49B-456AC5F4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Step 2: Sampling</a:t>
            </a:r>
          </a:p>
          <a:p>
            <a:r>
              <a:rPr lang="en-US" sz="1600" dirty="0"/>
              <a:t>Applied </a:t>
            </a:r>
            <a:r>
              <a:rPr lang="en-US" sz="1600" b="1" dirty="0"/>
              <a:t>Simple Random Sampling (SRS)</a:t>
            </a:r>
            <a:endParaRPr lang="en-US" sz="1600" dirty="0"/>
          </a:p>
          <a:p>
            <a:r>
              <a:rPr lang="en-US" sz="1600" b="1" dirty="0"/>
              <a:t>Sample size = 1000</a:t>
            </a:r>
            <a:r>
              <a:rPr lang="en-US" sz="1600" dirty="0"/>
              <a:t> (No seed used)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61D52-DCB3-E934-BD78-8E30B539D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735" y="3597288"/>
            <a:ext cx="5654530" cy="268419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1402836-BA2F-3F23-7815-B62C83C66B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1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4"/>
    </mc:Choice>
    <mc:Fallback>
      <p:transition spd="slow" advTm="19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3155-2133-3877-F752-ABD63BB3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AAC9-7EBE-1A4E-5110-80282B9E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7D840-4F02-F9D9-3EE7-B3EB79BF0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Step 3: Data Cleaning</a:t>
            </a:r>
            <a:endParaRPr lang="en-US" sz="1600" dirty="0"/>
          </a:p>
          <a:p>
            <a:r>
              <a:rPr lang="en-US" sz="1600" dirty="0"/>
              <a:t>Removed records where </a:t>
            </a:r>
            <a:r>
              <a:rPr lang="en-US" sz="1600" dirty="0" err="1"/>
              <a:t>t</a:t>
            </a:r>
            <a:r>
              <a:rPr lang="en-US" sz="1400" dirty="0" err="1"/>
              <a:t>est_Score</a:t>
            </a:r>
            <a:r>
              <a:rPr lang="en-US" sz="1400" dirty="0"/>
              <a:t> was missing (.),Group = "n/a"</a:t>
            </a:r>
          </a:p>
          <a:p>
            <a:r>
              <a:rPr lang="en-US" sz="1600" dirty="0"/>
              <a:t>After cleaning, the final dataset used for analysis contained </a:t>
            </a:r>
            <a:r>
              <a:rPr lang="en-US" sz="1600" b="1" dirty="0"/>
              <a:t>863 observations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C4BD9-0AC1-D059-C4C0-4A5F4FB8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05" y="3744590"/>
            <a:ext cx="4785775" cy="2461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DE10F-38EE-542E-6609-46A817E26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060" y="4311181"/>
            <a:ext cx="2461473" cy="112023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7E6CAE6-435D-0AA8-C6CA-7D02659FD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82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02"/>
    </mc:Choice>
    <mc:Fallback>
      <p:transition spd="slow" advTm="20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Research Question &amp;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dirty="0"/>
              <a:t>Research Question: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Is there a significant difference in mean fasting sugar levels (</a:t>
            </a:r>
            <a:r>
              <a:rPr lang="en-US" dirty="0" err="1"/>
              <a:t>Test_Score</a:t>
            </a:r>
            <a:r>
              <a:rPr lang="en-US" dirty="0"/>
              <a:t>) among the three treatment groups - High Drug A, Low Drug A, and Placebo?</a:t>
            </a:r>
            <a:endParaRPr dirty="0"/>
          </a:p>
          <a:p>
            <a:r>
              <a:rPr lang="en-US" b="1" dirty="0"/>
              <a:t>Null Hypothesis (H₀): </a:t>
            </a:r>
            <a:r>
              <a:rPr lang="en-US" dirty="0"/>
              <a:t>There is </a:t>
            </a:r>
            <a:r>
              <a:rPr lang="en-US" b="1" dirty="0"/>
              <a:t>no difference</a:t>
            </a:r>
            <a:r>
              <a:rPr lang="en-US" dirty="0"/>
              <a:t> in mean </a:t>
            </a:r>
            <a:r>
              <a:rPr lang="en-US" dirty="0" err="1"/>
              <a:t>Test_Score</a:t>
            </a:r>
            <a:r>
              <a:rPr lang="en-US" dirty="0"/>
              <a:t> between the High Drug A, Low Drug A, and Placebo groups.</a:t>
            </a:r>
            <a:br>
              <a:rPr lang="en-US" dirty="0"/>
            </a:br>
            <a:r>
              <a:rPr lang="en-US" dirty="0" err="1"/>
              <a:t>μHigh</a:t>
            </a:r>
            <a:r>
              <a:rPr lang="en-US" dirty="0"/>
              <a:t> = </a:t>
            </a:r>
            <a:r>
              <a:rPr lang="en-US" dirty="0" err="1"/>
              <a:t>μLow</a:t>
            </a:r>
            <a:r>
              <a:rPr lang="en-US" dirty="0"/>
              <a:t> = </a:t>
            </a:r>
            <a:r>
              <a:rPr lang="en-US" dirty="0" err="1"/>
              <a:t>μPlacebo</a:t>
            </a:r>
            <a:endParaRPr lang="en-US" dirty="0"/>
          </a:p>
          <a:p>
            <a:r>
              <a:rPr lang="en-US" b="1" dirty="0"/>
              <a:t>Alternative Hypothesis (H₁): </a:t>
            </a:r>
            <a:r>
              <a:rPr lang="en-US" dirty="0"/>
              <a:t>There is </a:t>
            </a:r>
            <a:r>
              <a:rPr lang="en-US" b="1" dirty="0"/>
              <a:t>at least one difference</a:t>
            </a:r>
            <a:r>
              <a:rPr lang="en-US" dirty="0"/>
              <a:t> in mean </a:t>
            </a:r>
            <a:r>
              <a:rPr lang="en-US" dirty="0" err="1"/>
              <a:t>Test_Score</a:t>
            </a:r>
            <a:r>
              <a:rPr lang="en-US" dirty="0"/>
              <a:t> among the three groups.</a:t>
            </a:r>
            <a:br>
              <a:rPr lang="en-US" dirty="0"/>
            </a:br>
            <a:r>
              <a:rPr lang="en-US" dirty="0"/>
              <a:t>At least one μ differs.</a:t>
            </a:r>
          </a:p>
          <a:p>
            <a:r>
              <a:rPr lang="en-US" dirty="0"/>
              <a:t>Tested this using </a:t>
            </a:r>
            <a:r>
              <a:rPr lang="en-US" b="1" dirty="0"/>
              <a:t>One-Way ANOVA</a:t>
            </a:r>
            <a:r>
              <a:rPr lang="en-US" dirty="0"/>
              <a:t>.</a:t>
            </a:r>
          </a:p>
          <a:p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6F6DF4-E544-DB60-8177-C4B0E0BB1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"/>
    </mc:Choice>
    <mc:Fallback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Statistical Methods &amp;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Primary test: One-way ANOVA (PROC ANOVA / PROC GLM) comparing </a:t>
            </a:r>
            <a:r>
              <a:rPr dirty="0" err="1"/>
              <a:t>Test</a:t>
            </a:r>
            <a:r>
              <a:rPr lang="en-US" dirty="0" err="1"/>
              <a:t>_</a:t>
            </a:r>
            <a:r>
              <a:rPr dirty="0" err="1"/>
              <a:t>Score</a:t>
            </a:r>
            <a:r>
              <a:rPr dirty="0"/>
              <a:t> by Group.</a:t>
            </a:r>
          </a:p>
          <a:p>
            <a:r>
              <a:rPr dirty="0"/>
              <a:t>If ANOVA significant</a:t>
            </a:r>
            <a:r>
              <a:rPr lang="en-US" dirty="0"/>
              <a:t>,</a:t>
            </a:r>
            <a:r>
              <a:rPr dirty="0"/>
              <a:t> post-hoc pairwise comparisons (Tukey) to find differing groups.</a:t>
            </a:r>
          </a:p>
          <a:p>
            <a:r>
              <a:rPr dirty="0"/>
              <a:t>Check assumptions: normality (PROC UNIVARIATE), homogeneity of variances (Levene's test via HOVTEST).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01A991-30AD-EA0F-B8A5-B34DE1778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4"/>
    </mc:Choice>
    <mc:Fallback>
      <p:transition spd="slow" advTm="35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158</TotalTime>
  <Words>1229</Words>
  <Application>Microsoft Office PowerPoint</Application>
  <PresentationFormat>On-screen Show (4:3)</PresentationFormat>
  <Paragraphs>136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Garamond</vt:lpstr>
      <vt:lpstr>Organic</vt:lpstr>
      <vt:lpstr>Does DRUG A reduce fasting sugar?</vt:lpstr>
      <vt:lpstr>Study Design &amp; Data</vt:lpstr>
      <vt:lpstr>Objectives</vt:lpstr>
      <vt:lpstr>Variables (and datatypes)</vt:lpstr>
      <vt:lpstr>Data Preparation</vt:lpstr>
      <vt:lpstr>Data Preparation</vt:lpstr>
      <vt:lpstr>Data Preparation</vt:lpstr>
      <vt:lpstr>Research Question &amp; Hypotheses</vt:lpstr>
      <vt:lpstr>Statistical Methods &amp; Assumptions</vt:lpstr>
      <vt:lpstr>SAS Code</vt:lpstr>
      <vt:lpstr>Descriptive Statistics (PROC MEANS)</vt:lpstr>
      <vt:lpstr>PROC FREQ (Site x Group Table) Sample Distribution Across Sites</vt:lpstr>
      <vt:lpstr>PROC UNIVARIATE - Normality Distribution Check</vt:lpstr>
      <vt:lpstr>PROC UNIVARIATE - Normality Distribution Check</vt:lpstr>
      <vt:lpstr>Inferential statistics: One-Way ANOVA (PROC ANOVA)</vt:lpstr>
      <vt:lpstr>One-Way ANOVA (PROC ANOVA)</vt:lpstr>
      <vt:lpstr>PROC GLM (Two-Way Model: Group, Site, Interaction)</vt:lpstr>
      <vt:lpstr>PROC GLM (Two-Way Model: Group, Site, Interaction)</vt:lpstr>
      <vt:lpstr>PROC GLM (Two-Way Model: Group, Site, Interaction)</vt:lpstr>
      <vt:lpstr>PROC SGPLOT - Histograms</vt:lpstr>
      <vt:lpstr>PROC SGPLOT - Histograms</vt:lpstr>
      <vt:lpstr>FINAL RESULTS SUMMARY</vt:lpstr>
      <vt:lpstr>Conclusion</vt:lpstr>
      <vt:lpstr>Limitations</vt:lpstr>
      <vt:lpstr>Acknowledgment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>SHANMUKHA SAI PRAKASH</cp:lastModifiedBy>
  <cp:revision>6</cp:revision>
  <dcterms:created xsi:type="dcterms:W3CDTF">2013-01-27T09:14:16Z</dcterms:created>
  <dcterms:modified xsi:type="dcterms:W3CDTF">2025-12-09T04:34:23Z</dcterms:modified>
  <cp:category/>
</cp:coreProperties>
</file>